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62" r:id="rId4"/>
    <p:sldId id="263" r:id="rId5"/>
    <p:sldId id="265" r:id="rId6"/>
    <p:sldId id="266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7"/>
    <p:restoredTop sz="94632"/>
  </p:normalViewPr>
  <p:slideViewPr>
    <p:cSldViewPr snapToObjects="1">
      <p:cViewPr varScale="1">
        <p:scale>
          <a:sx n="81" d="100"/>
          <a:sy n="81" d="100"/>
        </p:scale>
        <p:origin x="133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D07180B-BF44-F24E-AFFE-DDC56AD3DF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861454F-79A5-4840-8BFC-12F820041D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2D747F3-99A0-4DC4-A794-188D52763E02}" type="datetimeFigureOut">
              <a:rPr lang="pt-PT"/>
              <a:pPr>
                <a:defRPr/>
              </a:pPr>
              <a:t>09/03/2023</a:t>
            </a:fld>
            <a:endParaRPr lang="pt-PT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EDA658CB-2063-9345-B2DF-E6BA3385A6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87AE2F57-AF85-AC42-B910-3ECBB9E54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Editar estilos de texto Mestre
Segundo nível
Terceiro nível
Quarto nível
Quinto nível</a:t>
            </a:r>
            <a:endParaRPr lang="pt-PT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B2A1BE-4543-1448-8F36-67CD163149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1F5314-B6E5-6546-9B75-5F2461BD4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567CB25-A8AD-415A-9A2C-F84E5EE6C789}" type="slidenum">
              <a:rPr lang="pt-PT"/>
              <a:pPr>
                <a:defRPr/>
              </a:pPr>
              <a:t>‹№›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3082-D828-4BED-BB8E-148BCB32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5233F-B9EB-4769-BF6B-4383D561A4E4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CF5C6-4824-4B1A-A16E-893DB449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64566-DC75-4F7C-9F24-4D97B093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728-6A7B-4C9E-86CF-72C816E12BEC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44636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A00AB-6333-49AC-9242-CC627F69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F61D3-A677-4DEE-BDB9-57AD29F7DB14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2EEFF-DFC6-451F-A9EE-3B72818C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87EC3-207A-4EE5-B207-9E46D818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1F2A6-1786-4B4D-BFBA-15A4E32E6612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54141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D1431-ADC6-471E-99E1-08880B08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3379-0A34-42BF-B3E1-A0C9A8EDBEAD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429A-7E70-4FA3-A324-806F0DB4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70E14-1472-4E57-959D-0D8E3CC6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8BA4C-5D08-4052-8A62-53FC1BE13727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60328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2FC80-15E9-4F7E-9879-3FE5AC6A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6357C-19F7-4B7E-ABD0-6104B020B042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8AA4E-C21C-4D73-B268-014DB573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B6340-0AEA-4EC9-ADB5-E85186A8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EB34-C001-42C6-8B7B-3BE78B3B8E97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66587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4CE43-7039-4780-A7E8-3961F2F2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85DF5-21E0-49ED-90AF-89CF85CE3F77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AD226-ED91-4561-B9BF-23EE0AC8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B1F3A-7943-435F-9DCA-8BD8F982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C113-EFDD-4E06-A473-4DDE33701BC1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10226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8D2271-1713-4706-A318-97DF95E2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C2875-E4B6-4AE7-AA2E-C494BBDFC2DF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3E101F-7F15-4AD0-8FBF-43ED2F19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F5D1D3-7BD1-4F6C-9C4C-3AD06BDB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F7D9-F7DB-4AC6-8D94-2D258AB452B0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0870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557EA27-50E4-483B-8CD0-4D40FCBC3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A0C6-B97D-4878-B47A-A01584A88C51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77A624-CC1C-4257-B876-8B7073D1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F9F77C-1DDE-4AB1-B683-19979DF1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F3BCD-FBE9-451C-9D01-D21CD543E4ED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8118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7699F25-E53C-4728-B889-69B5D6953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9A43-8802-4D36-811B-569FE25D42AA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A75CDE3-AA11-4DAF-979D-03309978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8D95F1-B76A-4382-A1A2-F300CD30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F5CC-001A-4D94-8C75-3161F87EC7F8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46273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D828D1-1E4D-4860-8EE1-4AC8C8E0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4BAE-D147-423C-A09B-72128B5289A1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AF93542-9687-42D8-B552-7747110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4D11EE-3893-47EA-A9A8-C56BA671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A95E-D2A0-4C5F-AB4A-D955C6DF1BC7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4838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A6079D-36B7-4582-BF0E-DBD8F50A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A5764-D308-44DB-8A8C-957EA749E8AD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5D8725-98CD-42C9-AE9C-2587033C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2941CA-7237-4B93-BF43-E02DFB6D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652D-6BDC-456D-99E8-A50D0713D5B6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53785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950CA4-C355-469F-B1EF-AC15E388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0F18-A567-4990-A8EA-E95B9BB6334C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636258-6413-4CC4-8AC4-C446CB6B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BD93DF-864F-437F-A5B4-8E6FB5D3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D4F87-06EF-4BE8-B813-8FD8D6839AF0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40249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349352-C78D-4144-806D-BF59AD5E46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Click to edit Master title style</a:t>
            </a:r>
            <a:endParaRPr lang="en-US" altLang="pt-P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E11B85A-B88A-4059-8C89-1B42DF5C1E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Click to edit Master text styles</a:t>
            </a:r>
          </a:p>
          <a:p>
            <a:pPr lvl="1"/>
            <a:r>
              <a:rPr lang="pt-PT" altLang="pt-PT"/>
              <a:t>Second level</a:t>
            </a:r>
          </a:p>
          <a:p>
            <a:pPr lvl="2"/>
            <a:r>
              <a:rPr lang="pt-PT" altLang="pt-PT"/>
              <a:t>Third level</a:t>
            </a:r>
          </a:p>
          <a:p>
            <a:pPr lvl="3"/>
            <a:r>
              <a:rPr lang="pt-PT" altLang="pt-PT"/>
              <a:t>Fourth level</a:t>
            </a:r>
          </a:p>
          <a:p>
            <a:pPr lvl="4"/>
            <a:r>
              <a:rPr lang="pt-PT" altLang="pt-PT"/>
              <a:t>Fifth level</a:t>
            </a:r>
            <a:endParaRPr lang="en-US" alt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1EDD6-E6A8-DD40-A8EF-63921970C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2556FF1-1344-48C9-B38E-B1CC68AB750A}" type="datetime1">
              <a:rPr lang="en-US" altLang="pt-PT"/>
              <a:pPr>
                <a:defRPr/>
              </a:pPr>
              <a:t>3/9/2023</a:t>
            </a:fld>
            <a:endParaRPr lang="en-US" alt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9AA76-8B44-8D4B-900E-90B2C7F0C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4ACDC-F625-7E49-BAAF-9F916EB1A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BACF93D-08A6-4A10-A413-6E318F2D6211}" type="slidenum">
              <a:rPr lang="en-US" altLang="pt-PT"/>
              <a:pPr>
                <a:defRPr/>
              </a:pPr>
              <a:t>‹№›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4">
            <a:extLst>
              <a:ext uri="{FF2B5EF4-FFF2-40B4-BE49-F238E27FC236}">
                <a16:creationId xmlns:a16="http://schemas.microsoft.com/office/drawing/2014/main" id="{FBA0B08B-8A4C-4274-8477-92B832277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557338"/>
            <a:ext cx="36496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pt-PT" altLang="pt-PT" sz="1000">
                <a:solidFill>
                  <a:schemeClr val="bg1"/>
                </a:solidFill>
                <a:latin typeface="Verdana" panose="020B0604030504040204" pitchFamily="34" charset="0"/>
              </a:rPr>
              <a:t>8, 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1D56FA37-A954-483C-B05A-3BD6D58F7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7505"/>
            <a:ext cx="9137978" cy="1253503"/>
          </a:xfrm>
        </p:spPr>
        <p:txBody>
          <a:bodyPr/>
          <a:lstStyle/>
          <a:p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</a:rPr>
              <a:t>TITLE of the </a:t>
            </a:r>
            <a:r>
              <a:rPr lang="pt-PT" dirty="0" err="1">
                <a:latin typeface="Verdana" panose="020B0604030504040204" pitchFamily="34" charset="0"/>
                <a:ea typeface="Verdana" panose="020B0604030504040204" pitchFamily="34" charset="0"/>
              </a:rPr>
              <a:t>study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tr-TR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tr-TR" sz="1800" dirty="0">
                <a:latin typeface="Verdana" panose="020B0604030504040204" pitchFamily="34" charset="0"/>
                <a:ea typeface="Verdana" panose="020B0604030504040204" pitchFamily="34" charset="0"/>
              </a:rPr>
              <a:t>Plagiarism Rate </a:t>
            </a:r>
            <a:br>
              <a:rPr lang="tr-TR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tr-TR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Alt Başlık 2">
            <a:extLst>
              <a:ext uri="{FF2B5EF4-FFF2-40B4-BE49-F238E27FC236}">
                <a16:creationId xmlns:a16="http://schemas.microsoft.com/office/drawing/2014/main" id="{20A8CFFB-D842-4979-9596-C768D6A5F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3471995"/>
            <a:ext cx="7891272" cy="1295443"/>
          </a:xfrm>
        </p:spPr>
        <p:txBody>
          <a:bodyPr>
            <a:noAutofit/>
          </a:bodyPr>
          <a:lstStyle/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Name</a:t>
            </a:r>
            <a:r>
              <a:rPr lang="pt-PT" sz="1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Surname</a:t>
            </a:r>
            <a:r>
              <a:rPr lang="pt-PT" sz="1200" i="1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tr-TR" sz="1200" i="1" dirty="0">
                <a:latin typeface="Verdana" panose="020B0604030504040204" pitchFamily="34" charset="0"/>
                <a:ea typeface="Verdana" panose="020B0604030504040204" pitchFamily="34" charset="0"/>
              </a:rPr>
              <a:t>/  ORCID ID </a:t>
            </a:r>
            <a:endParaRPr lang="pt-PT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Affiliation</a:t>
            </a:r>
            <a:endParaRPr lang="tr-T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Name</a:t>
            </a:r>
            <a:r>
              <a:rPr lang="pt-PT" sz="1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Surname</a:t>
            </a:r>
            <a:r>
              <a:rPr lang="tr-TR" sz="1200" i="1" dirty="0">
                <a:latin typeface="Verdana" panose="020B0604030504040204" pitchFamily="34" charset="0"/>
                <a:ea typeface="Verdana" panose="020B0604030504040204" pitchFamily="34" charset="0"/>
              </a:rPr>
              <a:t>  /  ORCID ID </a:t>
            </a:r>
            <a:endParaRPr lang="pt-PT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Affiliation</a:t>
            </a:r>
            <a:endParaRPr lang="tr-T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Name</a:t>
            </a:r>
            <a:r>
              <a:rPr lang="pt-PT" sz="1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Surname</a:t>
            </a:r>
            <a:r>
              <a:rPr lang="tr-TR" sz="1200" i="1" dirty="0">
                <a:latin typeface="Verdana" panose="020B0604030504040204" pitchFamily="34" charset="0"/>
                <a:ea typeface="Verdana" panose="020B0604030504040204" pitchFamily="34" charset="0"/>
              </a:rPr>
              <a:t>  / ORCID ID</a:t>
            </a:r>
            <a:endParaRPr lang="pt-PT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PT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Affiliation</a:t>
            </a:r>
            <a:endParaRPr lang="tr-T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sz="1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pic>
        <p:nvPicPr>
          <p:cNvPr id="9" name="Resim 10">
            <a:extLst>
              <a:ext uri="{FF2B5EF4-FFF2-40B4-BE49-F238E27FC236}">
                <a16:creationId xmlns:a16="http://schemas.microsoft.com/office/drawing/2014/main" id="{38C6EFC3-6F5B-407C-9D86-F8BA9D354D25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712" y="5373216"/>
            <a:ext cx="1729000" cy="1009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8A7DEF5A-676B-4F64-BF02-8090ED22FEB3}"/>
              </a:ext>
            </a:extLst>
          </p:cNvPr>
          <p:cNvSpPr txBox="1">
            <a:spLocks/>
          </p:cNvSpPr>
          <p:nvPr/>
        </p:nvSpPr>
        <p:spPr bwMode="auto">
          <a:xfrm>
            <a:off x="395536" y="1170432"/>
            <a:ext cx="8424936" cy="16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/>
            <a:r>
              <a:rPr lang="pt-PT" dirty="0"/>
              <a:t>TOPIC CLARIFICATION</a:t>
            </a:r>
            <a:endParaRPr lang="tr-TR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3897899-43C5-42B7-839D-7D93D2B5B336}"/>
              </a:ext>
            </a:extLst>
          </p:cNvPr>
          <p:cNvSpPr txBox="1">
            <a:spLocks/>
          </p:cNvSpPr>
          <p:nvPr/>
        </p:nvSpPr>
        <p:spPr bwMode="auto">
          <a:xfrm>
            <a:off x="395536" y="2807208"/>
            <a:ext cx="8424936" cy="405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Explanation of the problematic</a:t>
            </a:r>
          </a:p>
          <a:p>
            <a:pPr algn="l"/>
            <a:r>
              <a:rPr lang="en-GB" dirty="0"/>
              <a:t>Relevance</a:t>
            </a:r>
          </a:p>
          <a:p>
            <a:pPr algn="l"/>
            <a:r>
              <a:rPr lang="en-GB" dirty="0"/>
              <a:t>Scope</a:t>
            </a:r>
          </a:p>
          <a:p>
            <a:pPr algn="l"/>
            <a:r>
              <a:rPr lang="en-GB" dirty="0"/>
              <a:t>Aim</a:t>
            </a:r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26243D46-F9A7-4C98-A57E-F2E0C6DCBBF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10" y="6021288"/>
            <a:ext cx="1259632" cy="70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18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8A7DEF5A-676B-4F64-BF02-8090ED22FEB3}"/>
              </a:ext>
            </a:extLst>
          </p:cNvPr>
          <p:cNvSpPr txBox="1">
            <a:spLocks/>
          </p:cNvSpPr>
          <p:nvPr/>
        </p:nvSpPr>
        <p:spPr bwMode="auto">
          <a:xfrm>
            <a:off x="395536" y="1170432"/>
            <a:ext cx="8424936" cy="16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/>
            <a:r>
              <a:rPr lang="pt-PT" dirty="0"/>
              <a:t>THEORETICAL FRAMEWORK </a:t>
            </a:r>
            <a:endParaRPr lang="tr-TR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3897899-43C5-42B7-839D-7D93D2B5B336}"/>
              </a:ext>
            </a:extLst>
          </p:cNvPr>
          <p:cNvSpPr txBox="1">
            <a:spLocks/>
          </p:cNvSpPr>
          <p:nvPr/>
        </p:nvSpPr>
        <p:spPr bwMode="auto">
          <a:xfrm>
            <a:off x="395536" y="2807208"/>
            <a:ext cx="8424936" cy="405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dirty="0" err="1"/>
              <a:t>Discussion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basis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literature</a:t>
            </a:r>
            <a:endParaRPr lang="pt-PT" dirty="0"/>
          </a:p>
          <a:p>
            <a:pPr algn="l"/>
            <a:r>
              <a:rPr lang="en-US" dirty="0"/>
              <a:t>Subdividing the sections as needed</a:t>
            </a:r>
            <a:endParaRPr lang="pt-PT" dirty="0"/>
          </a:p>
          <a:p>
            <a:pPr algn="l"/>
            <a:endParaRPr lang="tr-TR" dirty="0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26243D46-F9A7-4C98-A57E-F2E0C6DCBBF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10" y="6021288"/>
            <a:ext cx="1259632" cy="70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306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8A7DEF5A-676B-4F64-BF02-8090ED22FEB3}"/>
              </a:ext>
            </a:extLst>
          </p:cNvPr>
          <p:cNvSpPr txBox="1">
            <a:spLocks/>
          </p:cNvSpPr>
          <p:nvPr/>
        </p:nvSpPr>
        <p:spPr bwMode="auto">
          <a:xfrm>
            <a:off x="395536" y="1170432"/>
            <a:ext cx="8424936" cy="16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/>
            <a:r>
              <a:rPr lang="pt-PT" dirty="0" err="1"/>
              <a:t>Conclusion</a:t>
            </a:r>
            <a:endParaRPr lang="tr-TR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3897899-43C5-42B7-839D-7D93D2B5B336}"/>
              </a:ext>
            </a:extLst>
          </p:cNvPr>
          <p:cNvSpPr txBox="1">
            <a:spLocks/>
          </p:cNvSpPr>
          <p:nvPr/>
        </p:nvSpPr>
        <p:spPr bwMode="auto">
          <a:xfrm>
            <a:off x="395536" y="2807208"/>
            <a:ext cx="8424936" cy="405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Limitations of the study</a:t>
            </a:r>
          </a:p>
          <a:p>
            <a:pPr algn="l"/>
            <a:r>
              <a:rPr lang="en-GB" dirty="0"/>
              <a:t>Main results are summarised and discussed based on the literature</a:t>
            </a:r>
          </a:p>
          <a:p>
            <a:pPr algn="l"/>
            <a:r>
              <a:rPr lang="en-GB" dirty="0"/>
              <a:t>Suggestions for theory and practice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26243D46-F9A7-4C98-A57E-F2E0C6DCBBF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10" y="6021288"/>
            <a:ext cx="1259632" cy="70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110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8A7DEF5A-676B-4F64-BF02-8090ED22FEB3}"/>
              </a:ext>
            </a:extLst>
          </p:cNvPr>
          <p:cNvSpPr txBox="1">
            <a:spLocks/>
          </p:cNvSpPr>
          <p:nvPr/>
        </p:nvSpPr>
        <p:spPr bwMode="auto">
          <a:xfrm>
            <a:off x="395536" y="1170432"/>
            <a:ext cx="8424936" cy="16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algn="l"/>
            <a:r>
              <a:rPr lang="pt-PT" dirty="0"/>
              <a:t>REFERENCES</a:t>
            </a:r>
          </a:p>
          <a:p>
            <a:pPr algn="l"/>
            <a:r>
              <a:rPr lang="pt-PT" sz="1400" dirty="0" err="1"/>
              <a:t>American</a:t>
            </a:r>
            <a:r>
              <a:rPr lang="pt-PT" sz="1400" dirty="0"/>
              <a:t> </a:t>
            </a:r>
            <a:r>
              <a:rPr lang="pt-PT" sz="1400" dirty="0" err="1"/>
              <a:t>Psychological</a:t>
            </a:r>
            <a:r>
              <a:rPr lang="pt-PT" sz="1400" dirty="0"/>
              <a:t> </a:t>
            </a:r>
            <a:r>
              <a:rPr lang="pt-PT" sz="1400" dirty="0" err="1"/>
              <a:t>Association</a:t>
            </a:r>
            <a:r>
              <a:rPr lang="pt-PT" sz="1400" dirty="0"/>
              <a:t> APA 7th </a:t>
            </a:r>
            <a:r>
              <a:rPr lang="pt-PT" sz="1400" dirty="0" err="1"/>
              <a:t>edition</a:t>
            </a:r>
            <a:endParaRPr lang="tr-TR" sz="1400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3897899-43C5-42B7-839D-7D93D2B5B336}"/>
              </a:ext>
            </a:extLst>
          </p:cNvPr>
          <p:cNvSpPr txBox="1">
            <a:spLocks/>
          </p:cNvSpPr>
          <p:nvPr/>
        </p:nvSpPr>
        <p:spPr bwMode="auto">
          <a:xfrm>
            <a:off x="395536" y="2807208"/>
            <a:ext cx="8424936" cy="405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 algn="just">
              <a:spcBef>
                <a:spcPts val="0"/>
              </a:spcBef>
            </a:pPr>
            <a:r>
              <a:rPr lang="en-GB" sz="1200" dirty="0">
                <a:solidFill>
                  <a:schemeClr val="tx1"/>
                </a:solidFill>
              </a:rPr>
              <a:t>Christodoulou, D. (2014). </a:t>
            </a:r>
            <a:r>
              <a:rPr lang="en-GB" sz="1200" i="1" dirty="0">
                <a:solidFill>
                  <a:schemeClr val="tx1"/>
                </a:solidFill>
              </a:rPr>
              <a:t>Seven myths about education</a:t>
            </a:r>
            <a:r>
              <a:rPr lang="en-GB" sz="1200" dirty="0">
                <a:solidFill>
                  <a:schemeClr val="tx1"/>
                </a:solidFill>
              </a:rPr>
              <a:t>. Routledge.</a:t>
            </a:r>
            <a:endParaRPr lang="pt-PT" sz="1200" dirty="0">
              <a:solidFill>
                <a:schemeClr val="tx1"/>
              </a:solidFill>
            </a:endParaRPr>
          </a:p>
          <a:p>
            <a:pPr indent="-457200" algn="just">
              <a:spcBef>
                <a:spcPts val="0"/>
              </a:spcBef>
            </a:pPr>
            <a:r>
              <a:rPr lang="en-GB" sz="1200" dirty="0" err="1">
                <a:solidFill>
                  <a:schemeClr val="tx1"/>
                </a:solidFill>
              </a:rPr>
              <a:t>Kırbaşlar</a:t>
            </a:r>
            <a:r>
              <a:rPr lang="en-GB" sz="1200" dirty="0">
                <a:solidFill>
                  <a:schemeClr val="tx1"/>
                </a:solidFill>
              </a:rPr>
              <a:t>, M. &amp; </a:t>
            </a:r>
            <a:r>
              <a:rPr lang="en-GB" sz="1200" dirty="0" err="1">
                <a:solidFill>
                  <a:schemeClr val="tx1"/>
                </a:solidFill>
              </a:rPr>
              <a:t>Özsoy-Güneş</a:t>
            </a:r>
            <a:r>
              <a:rPr lang="en-GB" sz="1200" dirty="0">
                <a:solidFill>
                  <a:schemeClr val="tx1"/>
                </a:solidFill>
              </a:rPr>
              <a:t>, Z. (2015). The Effect of Critical Thinking Disposition on Entrepreneurship Levels: A Study on Future 	Teachers. </a:t>
            </a:r>
            <a:r>
              <a:rPr lang="en-GB" sz="1200" i="1" dirty="0">
                <a:solidFill>
                  <a:schemeClr val="tx1"/>
                </a:solidFill>
              </a:rPr>
              <a:t>Procedia Social and </a:t>
            </a:r>
            <a:r>
              <a:rPr lang="en-GB" sz="1200" i="1" dirty="0" err="1">
                <a:solidFill>
                  <a:schemeClr val="tx1"/>
                </a:solidFill>
              </a:rPr>
              <a:t>Behavioral</a:t>
            </a:r>
            <a:r>
              <a:rPr lang="en-GB" sz="1200" i="1" dirty="0">
                <a:solidFill>
                  <a:schemeClr val="tx1"/>
                </a:solidFill>
              </a:rPr>
              <a:t> Sciences,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i="1" dirty="0">
                <a:solidFill>
                  <a:schemeClr val="tx1"/>
                </a:solidFill>
              </a:rPr>
              <a:t>174</a:t>
            </a:r>
            <a:r>
              <a:rPr lang="en-GB" sz="1200" dirty="0">
                <a:solidFill>
                  <a:schemeClr val="tx1"/>
                </a:solidFill>
              </a:rPr>
              <a:t>(1): 199–207. </a:t>
            </a:r>
            <a:r>
              <a:rPr lang="en-GB" sz="1200" dirty="0" err="1">
                <a:solidFill>
                  <a:schemeClr val="tx1"/>
                </a:solidFill>
              </a:rPr>
              <a:t>doi</a:t>
            </a:r>
            <a:r>
              <a:rPr lang="en-GB" sz="1200" dirty="0">
                <a:solidFill>
                  <a:schemeClr val="tx1"/>
                </a:solidFill>
              </a:rPr>
              <a:t>: 10.1016/j.sbspro.2015.01.647. </a:t>
            </a:r>
          </a:p>
          <a:p>
            <a:pPr indent="-457200" algn="just">
              <a:spcBef>
                <a:spcPts val="0"/>
              </a:spcBef>
            </a:pPr>
            <a:r>
              <a:rPr lang="en-GB" sz="1200" dirty="0" err="1">
                <a:solidFill>
                  <a:schemeClr val="tx1"/>
                </a:solidFill>
              </a:rPr>
              <a:t>Martusewicz</a:t>
            </a:r>
            <a:r>
              <a:rPr lang="en-GB" sz="1200" dirty="0">
                <a:solidFill>
                  <a:schemeClr val="tx1"/>
                </a:solidFill>
              </a:rPr>
              <a:t>, R. &amp; Johnson, L. (2016). Ecojustice education. In Van der </a:t>
            </a:r>
            <a:r>
              <a:rPr lang="en-GB" sz="1200" dirty="0" err="1">
                <a:solidFill>
                  <a:schemeClr val="tx1"/>
                </a:solidFill>
              </a:rPr>
              <a:t>Tuin</a:t>
            </a:r>
            <a:r>
              <a:rPr lang="en-GB" sz="1200" dirty="0">
                <a:solidFill>
                  <a:schemeClr val="tx1"/>
                </a:solidFill>
              </a:rPr>
              <a:t> (Ed.), </a:t>
            </a:r>
            <a:r>
              <a:rPr lang="en-GB" sz="1200" i="1" dirty="0">
                <a:solidFill>
                  <a:schemeClr val="tx1"/>
                </a:solidFill>
              </a:rPr>
              <a:t>Gender: Nature</a:t>
            </a:r>
            <a:r>
              <a:rPr lang="en-GB" sz="1200" dirty="0">
                <a:solidFill>
                  <a:schemeClr val="tx1"/>
                </a:solidFill>
              </a:rPr>
              <a:t> (pp. 57-71). MacMillan.</a:t>
            </a:r>
            <a:endParaRPr lang="pt-PT" sz="1200" dirty="0">
              <a:solidFill>
                <a:schemeClr val="tx1"/>
              </a:solidFill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26243D46-F9A7-4C98-A57E-F2E0C6DCBBF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10" y="6021288"/>
            <a:ext cx="1259632" cy="70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878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A8442C2E-F9CA-485B-B974-9578B6FA9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85888"/>
            <a:ext cx="7993063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800">
                <a:latin typeface="Verdana" panose="020B0604030504040204" pitchFamily="34" charset="0"/>
              </a:rPr>
              <a:t>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25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AB44A5F0-E937-4E12-BC9E-DD89B327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738" y="1697038"/>
            <a:ext cx="184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E4949E4-1C35-5347-99BB-E8F579E82C1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/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A8442C2E-F9CA-485B-B974-9578B6FA9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85888"/>
            <a:ext cx="7993063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800">
                <a:latin typeface="Verdana" panose="020B0604030504040204" pitchFamily="34" charset="0"/>
              </a:rPr>
              <a:t>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latin typeface="Verdan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PT" sz="1000">
              <a:latin typeface="Verdana" panose="020B0604030504040204" pitchFamily="34" charset="0"/>
            </a:endParaRPr>
          </a:p>
        </p:txBody>
      </p:sp>
      <p:pic>
        <p:nvPicPr>
          <p:cNvPr id="4101" name="Imagem 4">
            <a:extLst>
              <a:ext uri="{FF2B5EF4-FFF2-40B4-BE49-F238E27FC236}">
                <a16:creationId xmlns:a16="http://schemas.microsoft.com/office/drawing/2014/main" id="{94B27D22-0F92-454F-B595-3BD23623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171450"/>
            <a:ext cx="27511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Metin kutusu 5">
            <a:extLst>
              <a:ext uri="{FF2B5EF4-FFF2-40B4-BE49-F238E27FC236}">
                <a16:creationId xmlns:a16="http://schemas.microsoft.com/office/drawing/2014/main" id="{D0699CD5-C783-4E0A-AB5D-69D22DF6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15888"/>
            <a:ext cx="605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PT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9</a:t>
            </a:r>
            <a:r>
              <a:rPr lang="tr-TR" altLang="pt-PT" sz="1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 </a:t>
            </a:r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International Conference on Lifelong Education and Leadership for All</a:t>
            </a:r>
            <a:endParaRPr lang="pt-PT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ICLEL 202</a:t>
            </a:r>
            <a:r>
              <a:rPr lang="pt-PT" altLang="pt-PT" sz="1200" dirty="0">
                <a:solidFill>
                  <a:schemeClr val="bg1"/>
                </a:solidFill>
                <a:latin typeface="Verdana" panose="020B0604030504040204" pitchFamily="34" charset="0"/>
              </a:rPr>
              <a:t>3</a:t>
            </a:r>
            <a:endParaRPr lang="tr-TR" altLang="pt-PT" sz="1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July  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6</a:t>
            </a:r>
            <a:r>
              <a:rPr lang="tr-TR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-</a:t>
            </a:r>
            <a:r>
              <a:rPr lang="en-US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8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, Coimbra, Portugal</a:t>
            </a:r>
          </a:p>
          <a:p>
            <a:pPr algn="ctr"/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Faculty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Psychology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Education</a:t>
            </a:r>
            <a:r>
              <a:rPr lang="pt-PT" altLang="pt-PT" sz="10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PT" altLang="pt-PT" sz="1000" dirty="0" err="1">
                <a:solidFill>
                  <a:schemeClr val="bg1"/>
                </a:solidFill>
                <a:latin typeface="Verdana" panose="020B0604030504040204" pitchFamily="34" charset="0"/>
              </a:rPr>
              <a:t>Sciences</a:t>
            </a:r>
            <a:endParaRPr lang="tr-TR" altLang="pt-PT" sz="10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46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algn="l" eaLnBrk="1" hangingPunct="1">
          <a:defRPr sz="1800" dirty="0">
            <a:latin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387</Words>
  <Application>Microsoft Office PowerPoint</Application>
  <PresentationFormat>Екран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Verdana</vt:lpstr>
      <vt:lpstr>Office Theme</vt:lpstr>
      <vt:lpstr>Презентація PowerPoint</vt:lpstr>
      <vt:lpstr>TITLE of the study  Plagiarism Rate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Universidade de Coimbra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Universidade  de Coimbra</dc:creator>
  <cp:lastModifiedBy>Маслієнко Тетяна Олександрівна</cp:lastModifiedBy>
  <cp:revision>37</cp:revision>
  <cp:lastPrinted>2018-08-01T10:41:23Z</cp:lastPrinted>
  <dcterms:created xsi:type="dcterms:W3CDTF">2009-05-19T14:21:47Z</dcterms:created>
  <dcterms:modified xsi:type="dcterms:W3CDTF">2023-03-09T14:17:53Z</dcterms:modified>
</cp:coreProperties>
</file>